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very satisfied to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389-4D81-BF26-3FF3D2084468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389-4D81-BF26-3FF3D2084468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389-4D81-BF26-3FF3D2084468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389-4D81-BF26-3FF3D208446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overflow" horzOverflow="overflow" vert="horz" wrap="square" lIns="36576" tIns="18288" rIns="36576" bIns="18288" anchor="ctr" anchorCtr="1">
                <a:no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Friendliness of the advisors</c:v>
                </c:pt>
                <c:pt idx="1">
                  <c:v>Time for consultation</c:v>
                </c:pt>
                <c:pt idx="2">
                  <c:v>Address personal situation</c:v>
                </c:pt>
                <c:pt idx="3">
                  <c:v>conversation atmosphere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98.4</c:v>
                </c:pt>
                <c:pt idx="1">
                  <c:v>98.3</c:v>
                </c:pt>
                <c:pt idx="2">
                  <c:v>97.6</c:v>
                </c:pt>
                <c:pt idx="3">
                  <c:v>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4-4159-9904-6F0C29E4E3C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rather not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Friendliness of the advisors</c:v>
                </c:pt>
                <c:pt idx="1">
                  <c:v>Time for consultation</c:v>
                </c:pt>
                <c:pt idx="2">
                  <c:v>Address personal situation</c:v>
                </c:pt>
                <c:pt idx="3">
                  <c:v>conversation atmosphere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0.7</c:v>
                </c:pt>
                <c:pt idx="1">
                  <c:v>0.6</c:v>
                </c:pt>
                <c:pt idx="2">
                  <c:v>0.7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94-4159-9904-6F0C29E4E3C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not specified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Friendliness of the advisors</c:v>
                </c:pt>
                <c:pt idx="1">
                  <c:v>Time for consultation</c:v>
                </c:pt>
                <c:pt idx="2">
                  <c:v>Address personal situation</c:v>
                </c:pt>
                <c:pt idx="3">
                  <c:v>conversation atmosphere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 formatCode="0.0">
                  <c:v>0.9</c:v>
                </c:pt>
                <c:pt idx="1">
                  <c:v>1.1000000000000001</c:v>
                </c:pt>
                <c:pt idx="2" formatCode="0.0">
                  <c:v>1.7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94-4159-9904-6F0C29E4E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767888"/>
        <c:axId val="280767232"/>
      </c:barChart>
      <c:catAx>
        <c:axId val="28076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0767232"/>
        <c:crosses val="autoZero"/>
        <c:auto val="1"/>
        <c:lblAlgn val="ctr"/>
        <c:lblOffset val="100"/>
        <c:noMultiLvlLbl val="0"/>
      </c:catAx>
      <c:valAx>
        <c:axId val="2807672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076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very satisfied to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389-4D81-BF26-3FF3D2084468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389-4D81-BF26-3FF3D2084468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389-4D81-BF26-3FF3D2084468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389-4D81-BF26-3FF3D208446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overflow" horzOverflow="overflow" vert="horz" wrap="square" lIns="36576" tIns="18288" rIns="36576" bIns="18288" anchor="ctr" anchorCtr="1">
                <a:no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contact</c:v>
                </c:pt>
                <c:pt idx="1">
                  <c:v>appropriate information/offers</c:v>
                </c:pt>
                <c:pt idx="2">
                  <c:v>change in life situation</c:v>
                </c:pt>
                <c:pt idx="3">
                  <c:v>recommendation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97.5</c:v>
                </c:pt>
                <c:pt idx="1">
                  <c:v>95.7</c:v>
                </c:pt>
                <c:pt idx="2">
                  <c:v>89.2</c:v>
                </c:pt>
                <c:pt idx="3">
                  <c:v>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4-4159-9904-6F0C29E4E3C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rather not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contact</c:v>
                </c:pt>
                <c:pt idx="1">
                  <c:v>appropriate information/offers</c:v>
                </c:pt>
                <c:pt idx="2">
                  <c:v>change in life situation</c:v>
                </c:pt>
                <c:pt idx="3">
                  <c:v>recommendation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1</c:v>
                </c:pt>
                <c:pt idx="2">
                  <c:v>3.8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94-4159-9904-6F0C29E4E3C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not specified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contact</c:v>
                </c:pt>
                <c:pt idx="1">
                  <c:v>appropriate information/offers</c:v>
                </c:pt>
                <c:pt idx="2">
                  <c:v>change in life situation</c:v>
                </c:pt>
                <c:pt idx="3">
                  <c:v>recommendation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1.4</c:v>
                </c:pt>
                <c:pt idx="1">
                  <c:v>3.3</c:v>
                </c:pt>
                <c:pt idx="2" formatCode="0.0">
                  <c:v>7</c:v>
                </c:pt>
                <c:pt idx="3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94-4159-9904-6F0C29E4E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767888"/>
        <c:axId val="280767232"/>
      </c:barChart>
      <c:catAx>
        <c:axId val="28076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0767232"/>
        <c:crosses val="autoZero"/>
        <c:auto val="1"/>
        <c:lblAlgn val="ctr"/>
        <c:lblOffset val="100"/>
        <c:noMultiLvlLbl val="0"/>
      </c:catAx>
      <c:valAx>
        <c:axId val="2807672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076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389-4D81-BF26-3FF3D2084468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89-4D81-BF26-3FF3D20844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389-4D81-BF26-3FF3D2084468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89-4D81-BF26-3FF3D2084468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389-4D81-BF26-3FF3D2084468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389-4D81-BF26-3FF3D2084468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389-4D81-BF26-3FF3D2084468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462717314620035E-2"/>
                      <c:h val="5.31367914203373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389-4D81-BF26-3FF3D208446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overflow" horzOverflow="overflow" vert="horz" wrap="square" lIns="36576" tIns="18288" rIns="36576" bIns="18288" anchor="ctr" anchorCtr="1">
                <a:no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Tabelle1!$A$2:$A$5</c:f>
              <c:strCache>
                <c:ptCount val="4"/>
                <c:pt idx="0">
                  <c:v>caring relatives</c:v>
                </c:pt>
                <c:pt idx="1">
                  <c:v>those in need of care</c:v>
                </c:pt>
                <c:pt idx="2">
                  <c:v>other</c:v>
                </c:pt>
                <c:pt idx="3">
                  <c:v>not specified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63.5</c:v>
                </c:pt>
                <c:pt idx="1">
                  <c:v>28.3</c:v>
                </c:pt>
                <c:pt idx="2">
                  <c:v>7.3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4-4159-9904-6F0C29E4E3C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9B6-4E90-952B-660C0525C7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9B6-4E90-952B-660C0525C7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9B6-4E90-952B-660C0525C7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9B6-4E90-952B-660C0525C7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caring relatives</c:v>
                </c:pt>
                <c:pt idx="1">
                  <c:v>those in need of care</c:v>
                </c:pt>
                <c:pt idx="2">
                  <c:v>other</c:v>
                </c:pt>
                <c:pt idx="3">
                  <c:v>not specified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4194-4159-9904-6F0C29E4E3C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Spalte3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9B6-4E90-952B-660C0525C7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9B6-4E90-952B-660C0525C7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9B6-4E90-952B-660C0525C7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9B6-4E90-952B-660C0525C7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caring relatives</c:v>
                </c:pt>
                <c:pt idx="1">
                  <c:v>those in need of care</c:v>
                </c:pt>
                <c:pt idx="2">
                  <c:v>other</c:v>
                </c:pt>
                <c:pt idx="3">
                  <c:v>not specified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194-4159-9904-6F0C29E4E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CE56C-FC76-4C33-984E-5B771D3B8DB7}" type="datetimeFigureOut">
              <a:rPr lang="de-DE" smtClean="0"/>
              <a:t>15.05.2024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972E5-C366-4188-B555-A0DB0B7AFD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35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062-4ECA-414C-BC5A-479D3DF96AC8}" type="datetime1">
              <a:rPr lang="de-DE" smtClean="0"/>
              <a:t>15.05.2024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0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465E-C835-4779-9CDB-788D21DEC31E}" type="datetime1">
              <a:rPr lang="de-DE" smtClean="0"/>
              <a:t>15.05.2024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80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64C4-23E7-4955-B3D5-B9826D9402C6}" type="datetime1">
              <a:rPr lang="de-DE" smtClean="0"/>
              <a:t>15.05.2024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09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9A1F-6D40-46A9-8C35-410E60F6B207}" type="datetime1">
              <a:rPr lang="de-DE" smtClean="0"/>
              <a:t>15.05.2024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55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6B72-BA1D-4C1E-B79C-E0C774A2C38D}" type="datetime1">
              <a:rPr lang="de-DE" smtClean="0"/>
              <a:t>15.05.2024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99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033D-19B5-45F7-8836-9260C29F34B8}" type="datetime1">
              <a:rPr lang="de-DE" smtClean="0"/>
              <a:t>15.05.2024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7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2C6-C8DD-4BA4-B9CD-4285218F0E3A}" type="datetime1">
              <a:rPr lang="de-DE" smtClean="0"/>
              <a:t>15.05.2024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81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6436-8734-4495-BF5A-E1EBEEA371D7}" type="datetime1">
              <a:rPr lang="de-DE" smtClean="0"/>
              <a:t>15.05.2024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4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E8FC-1400-4F0E-A513-C950C634C499}" type="datetime1">
              <a:rPr lang="de-DE" smtClean="0"/>
              <a:t>15.05.2024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33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5136-4ADD-464F-B9DA-23C778BB75B3}" type="datetime1">
              <a:rPr lang="de-DE" smtClean="0"/>
              <a:t>15.05.2024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FE36-717E-476D-887C-921305F87029}" type="datetime1">
              <a:rPr lang="de-DE" smtClean="0"/>
              <a:t>15.05.2024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89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77A07-2475-4305-AC06-E2A6A5F7A654}" type="datetime1">
              <a:rPr lang="de-DE" smtClean="0"/>
              <a:t>15.05.2024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683D-431B-4220-B91E-D8CC844C0D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24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66328" y="895739"/>
            <a:ext cx="9731828" cy="794949"/>
          </a:xfrm>
        </p:spPr>
        <p:txBody>
          <a:bodyPr>
            <a:normAutofit/>
          </a:bodyPr>
          <a:lstStyle/>
          <a:p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01.09.-30.11.2023: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1.904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advice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centers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653312"/>
              </p:ext>
            </p:extLst>
          </p:nvPr>
        </p:nvGraphicFramePr>
        <p:xfrm>
          <a:off x="1166327" y="1996751"/>
          <a:ext cx="9927772" cy="418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0914" y="73674"/>
            <a:ext cx="2694666" cy="725487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E325106-E48F-C239-D19D-F12324FC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87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66328" y="895739"/>
            <a:ext cx="9731828" cy="794949"/>
          </a:xfrm>
        </p:spPr>
        <p:txBody>
          <a:bodyPr>
            <a:normAutofit/>
          </a:bodyPr>
          <a:lstStyle/>
          <a:p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01.09.-30.11.2023: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1.904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advisory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centers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138"/>
              </p:ext>
            </p:extLst>
          </p:nvPr>
        </p:nvGraphicFramePr>
        <p:xfrm>
          <a:off x="1166327" y="1996751"/>
          <a:ext cx="9927772" cy="418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0914" y="73674"/>
            <a:ext cx="2694666" cy="725487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B8A92E-0AE2-6721-1885-B67033D7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88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66328" y="895739"/>
            <a:ext cx="9731828" cy="794949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Groups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(1.904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085613"/>
              </p:ext>
            </p:extLst>
          </p:nvPr>
        </p:nvGraphicFramePr>
        <p:xfrm>
          <a:off x="1166328" y="1996751"/>
          <a:ext cx="9927772" cy="418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0914" y="73674"/>
            <a:ext cx="2694666" cy="725487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B8A92E-0AE2-6721-1885-B67033D7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683D-431B-4220-B91E-D8CC844C0DE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20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</vt:lpstr>
      <vt:lpstr>Satisfaction survey 01.09.-30.11.2023: 1.904 clients from 36 advice centers (numbers in percent)</vt:lpstr>
      <vt:lpstr>Satisfaction survey 01.09.-30.11.2023: 1.904 clients from 36 advisory centers (numbers in percent)</vt:lpstr>
      <vt:lpstr>Groups of people (1.904 participants)</vt:lpstr>
    </vt:vector>
  </TitlesOfParts>
  <Company>gkv informatik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Befragung der Kundinnen und Kunden: An der Befragung nahmen im Zeitraum vom 01.01. bis 31.03.2019 rd. 2.000 Kundinnen und Kunden von 36 Pflegestützpunkten teil (Angaben in Prozent):</dc:title>
  <dc:creator>Wagner, Kathrin</dc:creator>
  <cp:lastModifiedBy>Christian Lange</cp:lastModifiedBy>
  <cp:revision>10</cp:revision>
  <dcterms:created xsi:type="dcterms:W3CDTF">2019-08-22T09:35:46Z</dcterms:created>
  <dcterms:modified xsi:type="dcterms:W3CDTF">2024-05-15T10:15:29Z</dcterms:modified>
</cp:coreProperties>
</file>